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80" r:id="rId3"/>
    <p:sldId id="257" r:id="rId4"/>
    <p:sldId id="258" r:id="rId5"/>
    <p:sldId id="261" r:id="rId6"/>
    <p:sldId id="263" r:id="rId7"/>
    <p:sldId id="289" r:id="rId8"/>
    <p:sldId id="277" r:id="rId9"/>
    <p:sldId id="307" r:id="rId10"/>
    <p:sldId id="265" r:id="rId11"/>
    <p:sldId id="267" r:id="rId12"/>
    <p:sldId id="270" r:id="rId13"/>
    <p:sldId id="271" r:id="rId14"/>
    <p:sldId id="274" r:id="rId15"/>
    <p:sldId id="273" r:id="rId16"/>
    <p:sldId id="276" r:id="rId17"/>
    <p:sldId id="283" r:id="rId18"/>
    <p:sldId id="296" r:id="rId19"/>
    <p:sldId id="275" r:id="rId20"/>
    <p:sldId id="278" r:id="rId21"/>
    <p:sldId id="331" r:id="rId22"/>
    <p:sldId id="305" r:id="rId23"/>
    <p:sldId id="281" r:id="rId24"/>
    <p:sldId id="284" r:id="rId25"/>
    <p:sldId id="313" r:id="rId26"/>
    <p:sldId id="285" r:id="rId27"/>
    <p:sldId id="295" r:id="rId28"/>
    <p:sldId id="288" r:id="rId29"/>
    <p:sldId id="330" r:id="rId30"/>
    <p:sldId id="286" r:id="rId31"/>
    <p:sldId id="314" r:id="rId32"/>
    <p:sldId id="291" r:id="rId33"/>
    <p:sldId id="292" r:id="rId34"/>
    <p:sldId id="293" r:id="rId35"/>
    <p:sldId id="290" r:id="rId36"/>
    <p:sldId id="332" r:id="rId37"/>
    <p:sldId id="333" r:id="rId38"/>
    <p:sldId id="335" r:id="rId39"/>
    <p:sldId id="336" r:id="rId40"/>
    <p:sldId id="337" r:id="rId41"/>
    <p:sldId id="338" r:id="rId42"/>
    <p:sldId id="334" r:id="rId43"/>
    <p:sldId id="340" r:id="rId44"/>
    <p:sldId id="341" r:id="rId45"/>
    <p:sldId id="342" r:id="rId46"/>
    <p:sldId id="344" r:id="rId47"/>
    <p:sldId id="345" r:id="rId48"/>
    <p:sldId id="318" r:id="rId49"/>
    <p:sldId id="320" r:id="rId50"/>
    <p:sldId id="346" r:id="rId51"/>
    <p:sldId id="347" r:id="rId52"/>
    <p:sldId id="316" r:id="rId53"/>
    <p:sldId id="298" r:id="rId54"/>
    <p:sldId id="348" r:id="rId55"/>
    <p:sldId id="349" r:id="rId56"/>
    <p:sldId id="323" r:id="rId57"/>
    <p:sldId id="300" r:id="rId58"/>
    <p:sldId id="301" r:id="rId59"/>
    <p:sldId id="302" r:id="rId60"/>
    <p:sldId id="303" r:id="rId61"/>
    <p:sldId id="324" r:id="rId62"/>
    <p:sldId id="351" r:id="rId63"/>
    <p:sldId id="325" r:id="rId64"/>
    <p:sldId id="352" r:id="rId65"/>
    <p:sldId id="353" r:id="rId66"/>
    <p:sldId id="326" r:id="rId67"/>
    <p:sldId id="327" r:id="rId68"/>
    <p:sldId id="355" r:id="rId69"/>
    <p:sldId id="328" r:id="rId70"/>
    <p:sldId id="356" r:id="rId71"/>
    <p:sldId id="357" r:id="rId72"/>
    <p:sldId id="358" r:id="rId73"/>
    <p:sldId id="368" r:id="rId74"/>
    <p:sldId id="360" r:id="rId75"/>
    <p:sldId id="361" r:id="rId76"/>
    <p:sldId id="306" r:id="rId77"/>
    <p:sldId id="362" r:id="rId78"/>
    <p:sldId id="367" r:id="rId79"/>
    <p:sldId id="366" r:id="rId80"/>
    <p:sldId id="308" r:id="rId81"/>
    <p:sldId id="309" r:id="rId82"/>
    <p:sldId id="312" r:id="rId83"/>
    <p:sldId id="363" r:id="rId84"/>
    <p:sldId id="364" r:id="rId85"/>
    <p:sldId id="365" r:id="rId86"/>
    <p:sldId id="311" r:id="rId87"/>
    <p:sldId id="310" r:id="rId88"/>
    <p:sldId id="329" r:id="rId89"/>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2080" autoAdjust="0"/>
  </p:normalViewPr>
  <p:slideViewPr>
    <p:cSldViewPr snapToGrid="0">
      <p:cViewPr varScale="1">
        <p:scale>
          <a:sx n="73" d="100"/>
          <a:sy n="73" d="100"/>
        </p:scale>
        <p:origin x="66" y="7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2020/9/28</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3156206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2020/9/28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2020/9/28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2020/9/28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2020/9/28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hrmos.co/pages/tissaiyo/jobs/20100400011"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ハンズオンの題材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2F83C8D-19CC-4A3A-A193-2165995DF794}"/>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83982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81652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r>
              <a:rPr kumimoji="1" lang="ja-JP" altLang="en-US" sz="2000" dirty="0">
                <a:latin typeface="Meiryo UI" panose="020B0604030504040204" pitchFamily="50" charset="-128"/>
                <a:ea typeface="Meiryo UI" panose="020B0604030504040204" pitchFamily="50" charset="-128"/>
              </a:rPr>
              <a:t>　←初回のみ</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斎藤さん＠会津若松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2849129" cy="2849129"/>
          </a:xfrm>
          <a:prstGeom prst="rect">
            <a:avLst/>
          </a:prstGeom>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p:spPr>
      </p:pic>
      <p:sp>
        <p:nvSpPr>
          <p:cNvPr id="2" name="テキスト ボックス 1">
            <a:extLst>
              <a:ext uri="{FF2B5EF4-FFF2-40B4-BE49-F238E27FC236}">
                <a16:creationId xmlns:a16="http://schemas.microsoft.com/office/drawing/2014/main" id="{75415DE6-312F-4D88-AC24-8888CF1FA259}"/>
              </a:ext>
            </a:extLst>
          </p:cNvPr>
          <p:cNvSpPr txBox="1"/>
          <p:nvPr/>
        </p:nvSpPr>
        <p:spPr>
          <a:xfrm>
            <a:off x="6655860" y="4699864"/>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：斎藤さんの名前と写真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45</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46</a:t>
            </a:fld>
            <a:endParaRPr kumimoji="1" lang="ja-JP" altLang="en-US"/>
          </a:p>
        </p:txBody>
      </p:sp>
    </p:spTree>
    <p:extLst>
      <p:ext uri="{BB962C8B-B14F-4D97-AF65-F5344CB8AC3E}">
        <p14:creationId xmlns:p14="http://schemas.microsoft.com/office/powerpoint/2010/main" val="3480571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7" y="1000425"/>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2" y="1000425"/>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827575" y="4489610"/>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263" y="317671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9241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'../hooks'</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handleSubmit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event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React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FormEvent</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HTMLFormElement</a:t>
            </a:r>
            <a:r>
              <a:rPr lang="en-US" altLang="ja-JP" sz="900" dirty="0">
                <a:solidFill>
                  <a:srgbClr val="1A1A1A"/>
                </a:solidFill>
                <a:effectLst/>
                <a:latin typeface="Consolas" panose="020B0609020204030204" pitchFamily="49" charset="0"/>
              </a:rPr>
              <a:t>&gt;)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handleSubmit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"submit"</a:t>
            </a:r>
            <a:r>
              <a:rPr lang="en-US" altLang="ja-JP" sz="900" dirty="0">
                <a:solidFill>
                  <a:schemeClr val="bg1">
                    <a:lumMod val="65000"/>
                  </a:schemeClr>
                </a:solidFill>
                <a:effectLst/>
                <a:latin typeface="Consolas" panose="020B0609020204030204" pitchFamily="49" charset="0"/>
              </a:rPr>
              <a:t>&gt;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useInput</a:t>
            </a:r>
            <a:r>
              <a:rPr kumimoji="1" lang="ja-JP" altLang="en-US" sz="1600" dirty="0">
                <a:solidFill>
                  <a:schemeClr val="bg1"/>
                </a:solidFill>
                <a:latin typeface="Meiryo UI" panose="020B0604030504040204" pitchFamily="50" charset="-128"/>
                <a:ea typeface="Meiryo UI" panose="020B0604030504040204" pitchFamily="50" charset="-128"/>
              </a:rPr>
              <a:t>という独自のフックを使って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returndedTodo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returndedTodo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4640096" cy="39241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handleSubmit</a:t>
            </a:r>
            <a:r>
              <a:rPr lang="en-US" altLang="ja-JP" sz="900" dirty="0">
                <a:solidFill>
                  <a:schemeClr val="bg1">
                    <a:lumMod val="65000"/>
                  </a:schemeClr>
                </a:solidFill>
                <a:effectLst/>
                <a:latin typeface="Consolas" panose="020B0609020204030204" pitchFamily="49" charset="0"/>
              </a:rPr>
              <a:t> = (event: </a:t>
            </a:r>
            <a:r>
              <a:rPr lang="en-US" altLang="ja-JP" sz="900" dirty="0" err="1">
                <a:solidFill>
                  <a:schemeClr val="bg1">
                    <a:lumMod val="65000"/>
                  </a:schemeClr>
                </a:solidFill>
                <a:effectLst/>
                <a:latin typeface="Consolas" panose="020B0609020204030204" pitchFamily="49" charset="0"/>
              </a:rPr>
              <a:t>React.FormEvent</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HTMLFormElement</a:t>
            </a:r>
            <a:r>
              <a:rPr lang="en-US" altLang="ja-JP" sz="900" dirty="0">
                <a:solidFill>
                  <a:schemeClr val="bg1">
                    <a:lumMod val="65000"/>
                  </a:schemeClr>
                </a:solidFill>
                <a:effectLst/>
                <a:latin typeface="Consolas" panose="020B0609020204030204" pitchFamily="49" charset="0"/>
              </a:rPr>
              <a:t>&gt;) =&gt; {</a:t>
            </a: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6" name="テキスト ボックス 5">
            <a:extLst>
              <a:ext uri="{FF2B5EF4-FFF2-40B4-BE49-F238E27FC236}">
                <a16:creationId xmlns:a16="http://schemas.microsoft.com/office/drawing/2014/main" id="{DEE9648A-89B8-4C6B-9156-622147E64C5C}"/>
              </a:ext>
            </a:extLst>
          </p:cNvPr>
          <p:cNvSpPr txBox="1"/>
          <p:nvPr/>
        </p:nvSpPr>
        <p:spPr>
          <a:xfrm>
            <a:off x="554474" y="1884512"/>
            <a:ext cx="4416360"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6057836" y="1884512"/>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10" name="矢印: 右 9">
            <a:extLst>
              <a:ext uri="{FF2B5EF4-FFF2-40B4-BE49-F238E27FC236}">
                <a16:creationId xmlns:a16="http://schemas.microsoft.com/office/drawing/2014/main" id="{B8661564-8D7A-48A0-A564-8ED74F02C71B}"/>
              </a:ext>
            </a:extLst>
          </p:cNvPr>
          <p:cNvSpPr/>
          <p:nvPr/>
        </p:nvSpPr>
        <p:spPr>
          <a:xfrm>
            <a:off x="5274562" y="282014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54474" y="4649181"/>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62</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&lt;form</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Signup_form</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&lt;/form&gt;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&lt;form</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Login_form</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&lt;/form&gt;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ユーザの認証に関する値をどのコンポからでも使用できるようにユーザコンテクストを作成します。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また、ユーザの認証に関する処理を集約したいため、合わせてユーザコンテクストに実装します。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146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504719" y="4385125"/>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ログイン、サインアップ、ログアウトまで一気にできるようにします。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これで作業は最後ですので、</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時間の許す限り実装や質問してください。</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ログイン、サインアップ、ログアウト</a:t>
            </a:r>
          </a:p>
        </p:txBody>
      </p:sp>
      <p:pic>
        <p:nvPicPr>
          <p:cNvPr id="4" name="図 3">
            <a:extLst>
              <a:ext uri="{FF2B5EF4-FFF2-40B4-BE49-F238E27FC236}">
                <a16:creationId xmlns:a16="http://schemas.microsoft.com/office/drawing/2014/main" id="{A0A1CAD4-A6B8-4E75-A573-674EFAABA3BC}"/>
              </a:ext>
            </a:extLst>
          </p:cNvPr>
          <p:cNvPicPr>
            <a:picLocks noChangeAspect="1"/>
          </p:cNvPicPr>
          <p:nvPr/>
        </p:nvPicPr>
        <p:blipFill>
          <a:blip r:embed="rId3"/>
          <a:stretch>
            <a:fillRect/>
          </a:stretch>
        </p:blipFill>
        <p:spPr>
          <a:xfrm>
            <a:off x="5766679" y="3888426"/>
            <a:ext cx="5837186" cy="2024686"/>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Tree>
    <p:extLst>
      <p:ext uri="{BB962C8B-B14F-4D97-AF65-F5344CB8AC3E}">
        <p14:creationId xmlns:p14="http://schemas.microsoft.com/office/powerpoint/2010/main" val="3589188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9" name="テキスト ボックス 8">
            <a:extLst>
              <a:ext uri="{FF2B5EF4-FFF2-40B4-BE49-F238E27FC236}">
                <a16:creationId xmlns:a16="http://schemas.microsoft.com/office/drawing/2014/main" id="{158AB36B-39CA-42CF-8FE8-67D9D483CBEC}"/>
              </a:ext>
            </a:extLst>
          </p:cNvPr>
          <p:cNvSpPr txBox="1"/>
          <p:nvPr/>
        </p:nvSpPr>
        <p:spPr>
          <a:xfrm>
            <a:off x="8005106" y="206512"/>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：作成中</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69035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2095435" y="5453664"/>
            <a:ext cx="7868057"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認証失敗時のエラーメッセージを状態として保持し、認証失敗時のメッセージ表示に使用します。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9" name="テキスト ボックス 8">
            <a:extLst>
              <a:ext uri="{FF2B5EF4-FFF2-40B4-BE49-F238E27FC236}">
                <a16:creationId xmlns:a16="http://schemas.microsoft.com/office/drawing/2014/main" id="{158AB36B-39CA-42CF-8FE8-67D9D483CBEC}"/>
              </a:ext>
            </a:extLst>
          </p:cNvPr>
          <p:cNvSpPr txBox="1"/>
          <p:nvPr/>
        </p:nvSpPr>
        <p:spPr>
          <a:xfrm>
            <a:off x="8005106" y="206512"/>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：作成中</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3277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9" name="テキスト ボックス 8">
            <a:extLst>
              <a:ext uri="{FF2B5EF4-FFF2-40B4-BE49-F238E27FC236}">
                <a16:creationId xmlns:a16="http://schemas.microsoft.com/office/drawing/2014/main" id="{158AB36B-39CA-42CF-8FE8-67D9D483CBEC}"/>
              </a:ext>
            </a:extLst>
          </p:cNvPr>
          <p:cNvSpPr txBox="1"/>
          <p:nvPr/>
        </p:nvSpPr>
        <p:spPr>
          <a:xfrm>
            <a:off x="8005106" y="206512"/>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：作成中</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25228" y="5892099"/>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独自に作成したバリデーションフックを使って実装します。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の作り方を体験いただけましたでしょうか？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でハンズオン資料として公開予定です。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公開後はどなたでもご使用いただけます。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同僚や友人に紹介いただいたり、社内勉強会でご活用ください。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ハンズオンはいかがでしたでしょうか？</a:t>
            </a: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16" y="4320732"/>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4" name="テキスト ボックス 3">
            <a:extLst>
              <a:ext uri="{FF2B5EF4-FFF2-40B4-BE49-F238E27FC236}">
                <a16:creationId xmlns:a16="http://schemas.microsoft.com/office/drawing/2014/main" id="{9D28890B-4ADD-423E-B55B-76E5484EC5E8}"/>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a:solidFill>
                  <a:schemeClr val="bg1"/>
                </a:solidFill>
                <a:latin typeface="Meiryo UI" panose="020B0604030504040204" pitchFamily="50" charset="-128"/>
                <a:ea typeface="Meiryo UI" panose="020B0604030504040204" pitchFamily="50" charset="-128"/>
              </a:rPr>
              <a:t>Fintan</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84418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：ハッカソンの紹介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1836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err="1">
                <a:solidFill>
                  <a:schemeClr val="bg1"/>
                </a:solidFill>
                <a:latin typeface="Meiryo UI" panose="020B0604030504040204" pitchFamily="50" charset="-128"/>
                <a:ea typeface="Meiryo UI" panose="020B0604030504040204" pitchFamily="50" charset="-128"/>
              </a:rPr>
              <a:t>Aizurage</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00525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err="1">
                <a:solidFill>
                  <a:schemeClr val="bg1"/>
                </a:solidFill>
                <a:latin typeface="Meiryo UI" panose="020B0604030504040204" pitchFamily="50" charset="-128"/>
                <a:ea typeface="Meiryo UI" panose="020B0604030504040204" pitchFamily="50" charset="-128"/>
              </a:rPr>
              <a:t>AiCT</a:t>
            </a:r>
            <a:r>
              <a:rPr kumimoji="1" lang="ja-JP" altLang="en-US" sz="2000" dirty="0">
                <a:solidFill>
                  <a:schemeClr val="bg1"/>
                </a:solidFill>
                <a:latin typeface="Meiryo UI" panose="020B0604030504040204" pitchFamily="50" charset="-128"/>
                <a:ea typeface="Meiryo UI" panose="020B0604030504040204" pitchFamily="50" charset="-128"/>
              </a:rPr>
              <a:t>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40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次回は</a:t>
            </a: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月に</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のバックエンドとなる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の作り方を学ぶハンズオンを開催予定です。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ぜひご参加ください。</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0" name="テキスト ボックス 9">
            <a:extLst>
              <a:ext uri="{FF2B5EF4-FFF2-40B4-BE49-F238E27FC236}">
                <a16:creationId xmlns:a16="http://schemas.microsoft.com/office/drawing/2014/main" id="{906186E1-3A76-495C-A309-53EDF7BD40BE}"/>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：会津大との紹介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40628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テクノロジー＆イノベーション本部（</a:t>
            </a:r>
            <a:r>
              <a:rPr kumimoji="1" lang="en-US" altLang="ja-JP" sz="2000" dirty="0">
                <a:latin typeface="Meiryo UI" panose="020B0604030504040204" pitchFamily="50" charset="-128"/>
                <a:ea typeface="Meiryo UI" panose="020B0604030504040204" pitchFamily="50" charset="-128"/>
              </a:rPr>
              <a:t>T&amp;I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地方で働きたいエンジニア</a:t>
            </a:r>
            <a:r>
              <a:rPr kumimoji="1" lang="ja-JP" altLang="en-US" sz="2000" dirty="0">
                <a:latin typeface="Meiryo UI" panose="020B0604030504040204" pitchFamily="50" charset="-128"/>
                <a:ea typeface="Meiryo UI" panose="020B0604030504040204" pitchFamily="50" charset="-128"/>
              </a:rPr>
              <a:t>を募集してます！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地方（会津若松）でフレームワークやツール等の技術開発を行うエンジニア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https://hrmos.co/pages/tissaiyo/jobs/20100400011</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新卒採用も募集しています！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ターンで会津若松でもいいし、技術力で勝負しませんか！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少しでも興味があれば、まずはお話ししましょう。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8" y="1025107"/>
            <a:ext cx="4906736" cy="4906736"/>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616000" y="3132536"/>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853950" y="2193757"/>
            <a:ext cx="1138274"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会津若松（</a:t>
            </a:r>
            <a:r>
              <a:rPr kumimoji="1" lang="en-US" altLang="ja-JP" sz="2000" dirty="0" err="1">
                <a:latin typeface="Meiryo UI" panose="020B0604030504040204" pitchFamily="50" charset="-128"/>
                <a:ea typeface="Meiryo UI" panose="020B0604030504040204" pitchFamily="50" charset="-128"/>
              </a:rPr>
              <a:t>AiCT</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10095090" y="5167418"/>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東京</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10012450" y="453281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956816" y="5409549"/>
            <a:ext cx="1138274"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大阪</a:t>
            </a:r>
            <a:endParaRPr kumimoji="1" lang="en-US" altLang="ja-JP" sz="2000"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5470517">
            <a:off x="8883769" y="4820221"/>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612922" y="6079063"/>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8" name="テキスト ボックス 7">
            <a:extLst>
              <a:ext uri="{FF2B5EF4-FFF2-40B4-BE49-F238E27FC236}">
                <a16:creationId xmlns:a16="http://schemas.microsoft.com/office/drawing/2014/main" id="{FEFCF238-1C98-4969-996D-AA81ECC234E8}"/>
              </a:ext>
            </a:extLst>
          </p:cNvPr>
          <p:cNvSpPr txBox="1"/>
          <p:nvPr/>
        </p:nvSpPr>
        <p:spPr>
          <a:xfrm>
            <a:off x="7995379" y="631816"/>
            <a:ext cx="36084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：採用の紹介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326267" y="3429000"/>
            <a:ext cx="3663123" cy="1631216"/>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30m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8" y="342900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195337" y="3429000"/>
            <a:ext cx="3663123" cy="1938992"/>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45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10m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ユーザーコンテクストの作成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15m</a:t>
            </a:r>
            <a:r>
              <a:rPr kumimoji="1" lang="ja-JP" altLang="en-US" sz="2000" dirty="0">
                <a:latin typeface="Meiryo UI" panose="020B0604030504040204" pitchFamily="50" charset="-128"/>
                <a:ea typeface="Meiryo UI" panose="020B0604030504040204" pitchFamily="50" charset="-128"/>
              </a:rPr>
              <a:t>　サインアップ～ログアウト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　　　　（できるとこまで）</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1323439"/>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オープニング</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ハンズオンの題材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ハンズオン資料の準備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731049"/>
            <a:ext cx="3663123" cy="400110"/>
          </a:xfrm>
          <a:prstGeom prst="rect">
            <a:avLst/>
          </a:prstGeom>
          <a:noFill/>
        </p:spPr>
        <p:txBody>
          <a:bodyPr wrap="square" rtlCol="0">
            <a:spAutoFit/>
          </a:bodyPr>
          <a:lstStyle/>
          <a:p>
            <a:pPr>
              <a:lnSpc>
                <a:spcPts val="2400"/>
              </a:lnSpc>
            </a:pPr>
            <a:r>
              <a:rPr kumimoji="1" lang="en-US" altLang="ja-JP" sz="2000" dirty="0">
                <a:latin typeface="Meiryo UI" panose="020B0604030504040204" pitchFamily="50" charset="-128"/>
                <a:ea typeface="Meiryo UI" panose="020B0604030504040204" pitchFamily="50" charset="-128"/>
              </a:rPr>
              <a:t>05m</a:t>
            </a:r>
            <a:r>
              <a:rPr kumimoji="1" lang="ja-JP" altLang="en-US" sz="2000" dirty="0">
                <a:latin typeface="Meiryo UI" panose="020B0604030504040204" pitchFamily="50" charset="-128"/>
                <a:ea typeface="Meiryo UI" panose="020B0604030504040204" pitchFamily="50" charset="-128"/>
              </a:rPr>
              <a:t>　クロージング</a:t>
            </a:r>
            <a:endParaRPr kumimoji="1" lang="en-US" altLang="ja-JP" sz="2000" dirty="0">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2130671" y="304863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907118" y="411574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73215" y="411574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42065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3001CDE-2F83-4B52-8E3F-134EC98F0462}"/>
              </a:ext>
            </a:extLst>
          </p:cNvPr>
          <p:cNvSpPr txBox="1"/>
          <p:nvPr/>
        </p:nvSpPr>
        <p:spPr>
          <a:xfrm>
            <a:off x="4744682" y="2035514"/>
            <a:ext cx="4366367"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：最後に見直す。休憩を入れる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13027</Words>
  <Application>Microsoft Office PowerPoint</Application>
  <PresentationFormat>ワイド画面</PresentationFormat>
  <Paragraphs>1763</Paragraphs>
  <Slides>88</Slides>
  <Notes>68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88</vt:i4>
      </vt:variant>
    </vt:vector>
  </HeadingPairs>
  <TitlesOfParts>
    <vt:vector size="95"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837</cp:revision>
  <cp:lastPrinted>2020-09-13T05:23:33Z</cp:lastPrinted>
  <dcterms:created xsi:type="dcterms:W3CDTF">2020-07-21T07:01:02Z</dcterms:created>
  <dcterms:modified xsi:type="dcterms:W3CDTF">2020-09-30T05:37:02Z</dcterms:modified>
</cp:coreProperties>
</file>